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8" r:id="rId1"/>
  </p:sldMasterIdLst>
  <p:notesMasterIdLst>
    <p:notesMasterId r:id="rId22"/>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9" r:id="rId14"/>
    <p:sldId id="275" r:id="rId15"/>
    <p:sldId id="276" r:id="rId16"/>
    <p:sldId id="277" r:id="rId17"/>
    <p:sldId id="278" r:id="rId18"/>
    <p:sldId id="279" r:id="rId19"/>
    <p:sldId id="274"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30"/>
    <p:restoredTop sz="94558"/>
  </p:normalViewPr>
  <p:slideViewPr>
    <p:cSldViewPr snapToGrid="0" snapToObjects="1">
      <p:cViewPr varScale="1">
        <p:scale>
          <a:sx n="116" d="100"/>
          <a:sy n="11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61486D-A124-AA4B-BC05-0E9129290EAA}" type="datetimeFigureOut">
              <a:rPr lang="en-US" smtClean="0"/>
              <a:t>8/28/2023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72013-F853-854C-83E4-7F30D3458F22}" type="slidenum">
              <a:rPr lang="en-US" smtClean="0"/>
              <a:t>‹#›</a:t>
            </a:fld>
            <a:endParaRPr lang="en-US"/>
          </a:p>
        </p:txBody>
      </p:sp>
    </p:spTree>
    <p:extLst>
      <p:ext uri="{BB962C8B-B14F-4D97-AF65-F5344CB8AC3E}">
        <p14:creationId xmlns:p14="http://schemas.microsoft.com/office/powerpoint/2010/main" val="1592215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3382210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9A73302-AE79-BF4C-868B-E9AD41829DA4}"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3830789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891213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21150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3184077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418805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4057612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2412205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07061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286970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64611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A73302-AE79-BF4C-868B-E9AD41829DA4}" type="datetimeFigureOut">
              <a:rPr lang="en-US" smtClean="0"/>
              <a:t>8/28/2023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222846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A73302-AE79-BF4C-868B-E9AD41829DA4}" type="datetimeFigureOut">
              <a:rPr lang="en-US" smtClean="0"/>
              <a:t>8/28/2023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244046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412406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963320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69A73302-AE79-BF4C-868B-E9AD41829DA4}" type="datetimeFigureOut">
              <a:rPr lang="en-US" smtClean="0"/>
              <a:t>8/28/2023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1926916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9A73302-AE79-BF4C-868B-E9AD41829DA4}" type="datetimeFigureOut">
              <a:rPr lang="en-US" smtClean="0"/>
              <a:t>8/28/2023</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85D5B7C-8718-E544-A187-3D1AB4D05542}" type="slidenum">
              <a:rPr lang="en-US" smtClean="0"/>
              <a:t>‹#›</a:t>
            </a:fld>
            <a:endParaRPr lang="en-US"/>
          </a:p>
        </p:txBody>
      </p:sp>
    </p:spTree>
    <p:extLst>
      <p:ext uri="{BB962C8B-B14F-4D97-AF65-F5344CB8AC3E}">
        <p14:creationId xmlns:p14="http://schemas.microsoft.com/office/powerpoint/2010/main" val="253515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A73302-AE79-BF4C-868B-E9AD41829DA4}" type="datetimeFigureOut">
              <a:rPr lang="en-US" smtClean="0"/>
              <a:t>8/28/2023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85D5B7C-8718-E544-A187-3D1AB4D05542}" type="slidenum">
              <a:rPr lang="en-US" smtClean="0"/>
              <a:t>‹#›</a:t>
            </a:fld>
            <a:endParaRPr lang="en-US"/>
          </a:p>
        </p:txBody>
      </p:sp>
    </p:spTree>
    <p:extLst>
      <p:ext uri="{BB962C8B-B14F-4D97-AF65-F5344CB8AC3E}">
        <p14:creationId xmlns:p14="http://schemas.microsoft.com/office/powerpoint/2010/main" val="2293318959"/>
      </p:ext>
    </p:extLst>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 id="214748390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cpi.apta.org/login" TargetMode="External"/><Relationship Id="rId2" Type="http://schemas.openxmlformats.org/officeDocument/2006/relationships/hyperlink" Target="https://learningcenter.apta.org/products/apta-cpi-30-ciscce-training" TargetMode="External"/><Relationship Id="rId1" Type="http://schemas.openxmlformats.org/officeDocument/2006/relationships/slideLayout" Target="../slideLayouts/slideLayout2.xml"/><Relationship Id="rId4" Type="http://schemas.openxmlformats.org/officeDocument/2006/relationships/hyperlink" Target="https://scc.losrios.edu/academics/physical-therapist-assistant-program-details/clinical-educa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burnsm@scc.losrios.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3986" y="756138"/>
            <a:ext cx="11119945" cy="4803758"/>
          </a:xfrm>
        </p:spPr>
        <p:txBody>
          <a:bodyPr/>
          <a:lstStyle/>
          <a:p>
            <a:pPr algn="ctr"/>
            <a:r>
              <a:rPr lang="en-US" b="1" dirty="0"/>
              <a:t>CPI Web</a:t>
            </a:r>
            <a:br>
              <a:rPr lang="en-US" dirty="0"/>
            </a:br>
            <a:r>
              <a:rPr lang="en-US" dirty="0"/>
              <a:t> Instructions for Student Rating - </a:t>
            </a:r>
            <a:br>
              <a:rPr lang="en-US" dirty="0"/>
            </a:br>
            <a:r>
              <a:rPr lang="en-US" dirty="0"/>
              <a:t>Quick reference</a:t>
            </a:r>
          </a:p>
        </p:txBody>
      </p:sp>
      <p:sp>
        <p:nvSpPr>
          <p:cNvPr id="3" name="Subtitle 2"/>
          <p:cNvSpPr>
            <a:spLocks noGrp="1"/>
          </p:cNvSpPr>
          <p:nvPr>
            <p:ph type="subTitle" idx="1"/>
          </p:nvPr>
        </p:nvSpPr>
        <p:spPr>
          <a:xfrm>
            <a:off x="1154955" y="5559896"/>
            <a:ext cx="8825658" cy="861420"/>
          </a:xfrm>
        </p:spPr>
        <p:txBody>
          <a:bodyPr/>
          <a:lstStyle/>
          <a:p>
            <a:r>
              <a:rPr lang="en-US" dirty="0"/>
              <a:t>August 28, 2023</a:t>
            </a:r>
          </a:p>
        </p:txBody>
      </p:sp>
    </p:spTree>
    <p:extLst>
      <p:ext uri="{BB962C8B-B14F-4D97-AF65-F5344CB8AC3E}">
        <p14:creationId xmlns:p14="http://schemas.microsoft.com/office/powerpoint/2010/main" val="800172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a:r>
            <a:r>
              <a:rPr lang="mr-IN" dirty="0"/>
              <a:t>–</a:t>
            </a:r>
            <a:r>
              <a:rPr lang="en-US" dirty="0"/>
              <a:t> Advanced Beginner</a:t>
            </a:r>
          </a:p>
        </p:txBody>
      </p:sp>
      <p:sp>
        <p:nvSpPr>
          <p:cNvPr id="3" name="Content Placeholder 2"/>
          <p:cNvSpPr>
            <a:spLocks noGrp="1"/>
          </p:cNvSpPr>
          <p:nvPr>
            <p:ph idx="1"/>
          </p:nvPr>
        </p:nvSpPr>
        <p:spPr/>
        <p:txBody>
          <a:bodyPr>
            <a:normAutofit/>
          </a:bodyPr>
          <a:lstStyle/>
          <a:p>
            <a:pPr lvl="1"/>
            <a:r>
              <a:rPr lang="en-US" dirty="0"/>
              <a:t>Student requires direct supervision 75% of the time with simple tasks and 100% of the time for complex tasks</a:t>
            </a:r>
          </a:p>
          <a:p>
            <a:pPr lvl="1"/>
            <a:endParaRPr lang="en-US" dirty="0"/>
          </a:p>
          <a:p>
            <a:pPr lvl="1"/>
            <a:r>
              <a:rPr lang="en-US" dirty="0"/>
              <a:t>Student demonstrates consistency in developing proficiency with simple tasks, clinical problem solving, interventions, and related data collection </a:t>
            </a:r>
          </a:p>
          <a:p>
            <a:pPr lvl="1"/>
            <a:endParaRPr lang="en-US" dirty="0"/>
          </a:p>
          <a:p>
            <a:pPr lvl="1"/>
            <a:r>
              <a:rPr lang="en-US" dirty="0"/>
              <a:t>Student is unable to perform more complex tasks, clinical problem solving, interventions, or related data collection without guidance and / or supervision</a:t>
            </a:r>
          </a:p>
          <a:p>
            <a:pPr lvl="1"/>
            <a:endParaRPr lang="en-US" dirty="0"/>
          </a:p>
          <a:p>
            <a:pPr lvl="1"/>
            <a:r>
              <a:rPr lang="en-US" dirty="0"/>
              <a:t>Student can start to carry some of the caseload of expected level for full-time entry-level clinician</a:t>
            </a:r>
          </a:p>
        </p:txBody>
      </p:sp>
    </p:spTree>
    <p:extLst>
      <p:ext uri="{BB962C8B-B14F-4D97-AF65-F5344CB8AC3E}">
        <p14:creationId xmlns:p14="http://schemas.microsoft.com/office/powerpoint/2010/main" val="1644048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a:r>
            <a:r>
              <a:rPr lang="mr-IN" dirty="0"/>
              <a:t>–</a:t>
            </a:r>
            <a:r>
              <a:rPr lang="en-US" dirty="0"/>
              <a:t> Intermediate</a:t>
            </a:r>
          </a:p>
        </p:txBody>
      </p:sp>
      <p:sp>
        <p:nvSpPr>
          <p:cNvPr id="3" name="Content Placeholder 2"/>
          <p:cNvSpPr>
            <a:spLocks noGrp="1"/>
          </p:cNvSpPr>
          <p:nvPr>
            <p:ph idx="1"/>
          </p:nvPr>
        </p:nvSpPr>
        <p:spPr/>
        <p:txBody>
          <a:bodyPr>
            <a:normAutofit/>
          </a:bodyPr>
          <a:lstStyle/>
          <a:p>
            <a:pPr lvl="1"/>
            <a:r>
              <a:rPr lang="en-US" dirty="0"/>
              <a:t>Student requires direct supervision less than 50% of the time with simple tasks and 75% of the time for complex tasks</a:t>
            </a:r>
          </a:p>
          <a:p>
            <a:pPr lvl="1"/>
            <a:endParaRPr lang="en-US" dirty="0"/>
          </a:p>
          <a:p>
            <a:pPr lvl="1"/>
            <a:r>
              <a:rPr lang="en-US" dirty="0"/>
              <a:t>Student demonstrates proficiency with simple tasks, clinical problem solving, interventions and data collection</a:t>
            </a:r>
          </a:p>
          <a:p>
            <a:pPr lvl="1"/>
            <a:endParaRPr lang="en-US" dirty="0"/>
          </a:p>
          <a:p>
            <a:pPr lvl="1"/>
            <a:r>
              <a:rPr lang="en-US" dirty="0"/>
              <a:t>Student is developing the ability to consistently perform more complex tasks, clinical problem solving, interventions, or related data collection without guidance and / or supervision</a:t>
            </a:r>
          </a:p>
          <a:p>
            <a:pPr lvl="1"/>
            <a:endParaRPr lang="en-US" dirty="0"/>
          </a:p>
          <a:p>
            <a:pPr lvl="1"/>
            <a:r>
              <a:rPr lang="en-US" dirty="0"/>
              <a:t>Student is able to manage 50% of the caseload of expected level for full-time entry-level clinician</a:t>
            </a:r>
          </a:p>
          <a:p>
            <a:pPr lvl="1"/>
            <a:endParaRPr lang="en-US" dirty="0"/>
          </a:p>
        </p:txBody>
      </p:sp>
    </p:spTree>
    <p:extLst>
      <p:ext uri="{BB962C8B-B14F-4D97-AF65-F5344CB8AC3E}">
        <p14:creationId xmlns:p14="http://schemas.microsoft.com/office/powerpoint/2010/main" val="2081941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a:r>
            <a:r>
              <a:rPr lang="mr-IN" dirty="0"/>
              <a:t>–</a:t>
            </a:r>
            <a:r>
              <a:rPr lang="en-US" dirty="0"/>
              <a:t> Advanced Intermediate</a:t>
            </a:r>
          </a:p>
        </p:txBody>
      </p:sp>
      <p:sp>
        <p:nvSpPr>
          <p:cNvPr id="3" name="Content Placeholder 2"/>
          <p:cNvSpPr>
            <a:spLocks noGrp="1"/>
          </p:cNvSpPr>
          <p:nvPr>
            <p:ph idx="1"/>
          </p:nvPr>
        </p:nvSpPr>
        <p:spPr/>
        <p:txBody>
          <a:bodyPr>
            <a:normAutofit/>
          </a:bodyPr>
          <a:lstStyle/>
          <a:p>
            <a:pPr lvl="1"/>
            <a:r>
              <a:rPr lang="en-US" dirty="0"/>
              <a:t>Student requires direct supervision less than 25% of the time working with new patients or patients with complex conditions and is independent with simple tasks and conditions</a:t>
            </a:r>
          </a:p>
          <a:p>
            <a:pPr lvl="1"/>
            <a:endParaRPr lang="en-US" dirty="0"/>
          </a:p>
          <a:p>
            <a:pPr lvl="1"/>
            <a:r>
              <a:rPr lang="en-US" dirty="0"/>
              <a:t>Student demonstrates proficiency and consistency with simple tasks, clinical problems solving, interventions and data collection</a:t>
            </a:r>
          </a:p>
          <a:p>
            <a:pPr lvl="1"/>
            <a:endParaRPr lang="en-US" dirty="0"/>
          </a:p>
          <a:p>
            <a:pPr lvl="1"/>
            <a:r>
              <a:rPr lang="en-US" dirty="0"/>
              <a:t>Student requires occasional assistance / cueing for complex tasks, clinical problem solving, interventions, or related data collection</a:t>
            </a:r>
          </a:p>
          <a:p>
            <a:pPr lvl="1"/>
            <a:endParaRPr lang="en-US" dirty="0"/>
          </a:p>
          <a:p>
            <a:pPr lvl="1"/>
            <a:r>
              <a:rPr lang="en-US" dirty="0"/>
              <a:t>Student is able to manage 75% of the caseload of full-time entry-level clinician</a:t>
            </a:r>
          </a:p>
          <a:p>
            <a:pPr lvl="1"/>
            <a:endParaRPr lang="en-US" dirty="0"/>
          </a:p>
        </p:txBody>
      </p:sp>
    </p:spTree>
    <p:extLst>
      <p:ext uri="{BB962C8B-B14F-4D97-AF65-F5344CB8AC3E}">
        <p14:creationId xmlns:p14="http://schemas.microsoft.com/office/powerpoint/2010/main" val="1970907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a:r>
            <a:r>
              <a:rPr lang="mr-IN" dirty="0"/>
              <a:t>–</a:t>
            </a:r>
            <a:r>
              <a:rPr lang="en-US" dirty="0"/>
              <a:t> Entry Level</a:t>
            </a:r>
          </a:p>
        </p:txBody>
      </p:sp>
      <p:sp>
        <p:nvSpPr>
          <p:cNvPr id="3" name="Content Placeholder 2"/>
          <p:cNvSpPr>
            <a:spLocks noGrp="1"/>
          </p:cNvSpPr>
          <p:nvPr>
            <p:ph idx="1"/>
          </p:nvPr>
        </p:nvSpPr>
        <p:spPr/>
        <p:txBody>
          <a:bodyPr>
            <a:normAutofit lnSpcReduction="10000"/>
          </a:bodyPr>
          <a:lstStyle/>
          <a:p>
            <a:pPr lvl="1"/>
            <a:r>
              <a:rPr lang="en-US" dirty="0"/>
              <a:t>Student is capable of completing tasks, clinical problem solving, interventions and data collection independently, consistently and efficiently for simple and complex tasks / conditions under the general supervision of a physical therapist</a:t>
            </a:r>
          </a:p>
          <a:p>
            <a:pPr lvl="1"/>
            <a:endParaRPr lang="en-US" dirty="0"/>
          </a:p>
          <a:p>
            <a:pPr lvl="1"/>
            <a:r>
              <a:rPr lang="en-US" dirty="0"/>
              <a:t>Student consults with others to resolve unfamiliar or ambiguous situations</a:t>
            </a:r>
          </a:p>
          <a:p>
            <a:pPr lvl="1"/>
            <a:endParaRPr lang="en-US" dirty="0"/>
          </a:p>
          <a:p>
            <a:pPr lvl="1"/>
            <a:r>
              <a:rPr lang="en-US" dirty="0"/>
              <a:t>Student is able to manage 100% of the caseload of a full-time PTA at entry-level caseload in an efficient and cost-effective manner under the direction of a physical therapist</a:t>
            </a:r>
          </a:p>
          <a:p>
            <a:pPr lvl="1"/>
            <a:endParaRPr lang="en-US" dirty="0"/>
          </a:p>
          <a:p>
            <a:pPr lvl="1"/>
            <a:r>
              <a:rPr lang="en-US" dirty="0"/>
              <a:t>When a student meets Expected entry level and exceeds expectations, utilize the beyond entry level to document that accomplishment.</a:t>
            </a:r>
          </a:p>
        </p:txBody>
      </p:sp>
    </p:spTree>
    <p:extLst>
      <p:ext uri="{BB962C8B-B14F-4D97-AF65-F5344CB8AC3E}">
        <p14:creationId xmlns:p14="http://schemas.microsoft.com/office/powerpoint/2010/main" val="1542063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Note</a:t>
            </a:r>
          </a:p>
        </p:txBody>
      </p:sp>
      <p:sp>
        <p:nvSpPr>
          <p:cNvPr id="3" name="Content Placeholder 2"/>
          <p:cNvSpPr>
            <a:spLocks noGrp="1"/>
          </p:cNvSpPr>
          <p:nvPr>
            <p:ph idx="1"/>
          </p:nvPr>
        </p:nvSpPr>
        <p:spPr>
          <a:xfrm>
            <a:off x="367863" y="1471448"/>
            <a:ext cx="11277600" cy="5118538"/>
          </a:xfrm>
        </p:spPr>
        <p:txBody>
          <a:bodyPr>
            <a:normAutofit fontScale="92500" lnSpcReduction="10000"/>
          </a:bodyPr>
          <a:lstStyle/>
          <a:p>
            <a:r>
              <a:rPr lang="en-US" dirty="0"/>
              <a:t>CPI 2.0 based all 14 rating categories on the below criteria.  CPI 3.0 the first three professional categories are not based on the below criteria, but continue to use the below as anchors when rating the other 8. </a:t>
            </a:r>
          </a:p>
          <a:p>
            <a:pPr lvl="1"/>
            <a:r>
              <a:rPr lang="en-US" dirty="0"/>
              <a:t>Caseload</a:t>
            </a:r>
          </a:p>
          <a:p>
            <a:pPr lvl="1"/>
            <a:r>
              <a:rPr lang="en-US" dirty="0"/>
              <a:t>Skill level</a:t>
            </a:r>
          </a:p>
          <a:p>
            <a:pPr lvl="1"/>
            <a:r>
              <a:rPr lang="en-US" dirty="0"/>
              <a:t>Complexity level of patients</a:t>
            </a:r>
          </a:p>
          <a:p>
            <a:pPr lvl="1"/>
            <a:r>
              <a:rPr lang="en-US" dirty="0"/>
              <a:t>Level of Supervision required</a:t>
            </a:r>
          </a:p>
          <a:p>
            <a:pPr lvl="1"/>
            <a:r>
              <a:rPr lang="en-US" dirty="0"/>
              <a:t>Amount of Assistance required</a:t>
            </a:r>
          </a:p>
          <a:p>
            <a:pPr lvl="1"/>
            <a:endParaRPr lang="en-US" dirty="0"/>
          </a:p>
          <a:p>
            <a:r>
              <a:rPr lang="en-US" dirty="0"/>
              <a:t>If the student does not meet the minimum requirements due to extenuating circumstances, please explain with details in the comments section.  These issues include but are not limited to:</a:t>
            </a:r>
          </a:p>
          <a:p>
            <a:pPr lvl="1"/>
            <a:r>
              <a:rPr lang="en-US" dirty="0"/>
              <a:t>Complex patient population</a:t>
            </a:r>
          </a:p>
          <a:p>
            <a:pPr lvl="1"/>
            <a:r>
              <a:rPr lang="en-US" dirty="0"/>
              <a:t>Unique patient population</a:t>
            </a:r>
          </a:p>
          <a:p>
            <a:pPr lvl="1"/>
            <a:r>
              <a:rPr lang="en-US" dirty="0"/>
              <a:t>Unique clinic environment</a:t>
            </a:r>
          </a:p>
        </p:txBody>
      </p:sp>
    </p:spTree>
    <p:extLst>
      <p:ext uri="{BB962C8B-B14F-4D97-AF65-F5344CB8AC3E}">
        <p14:creationId xmlns:p14="http://schemas.microsoft.com/office/powerpoint/2010/main" val="2573120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Items To Think About</a:t>
            </a:r>
          </a:p>
        </p:txBody>
      </p:sp>
      <p:sp>
        <p:nvSpPr>
          <p:cNvPr id="3" name="Content Placeholder 2"/>
          <p:cNvSpPr>
            <a:spLocks noGrp="1"/>
          </p:cNvSpPr>
          <p:nvPr>
            <p:ph idx="1"/>
          </p:nvPr>
        </p:nvSpPr>
        <p:spPr/>
        <p:txBody>
          <a:bodyPr/>
          <a:lstStyle/>
          <a:p>
            <a:r>
              <a:rPr lang="en-US" dirty="0"/>
              <a:t>Entry- Level clinician is the expected level of a recent graduate from an accredited program with a new license.  </a:t>
            </a:r>
          </a:p>
          <a:p>
            <a:pPr lvl="1"/>
            <a:r>
              <a:rPr lang="en-US" dirty="0"/>
              <a:t>It is not based on a seasoned clinician with years of experience in the field / setting</a:t>
            </a:r>
          </a:p>
          <a:p>
            <a:pPr lvl="1"/>
            <a:endParaRPr lang="en-US" dirty="0"/>
          </a:p>
          <a:p>
            <a:r>
              <a:rPr lang="en-US" dirty="0"/>
              <a:t>When considering if they are entry-level, think about:</a:t>
            </a:r>
          </a:p>
          <a:p>
            <a:pPr lvl="1"/>
            <a:r>
              <a:rPr lang="en-US" dirty="0"/>
              <a:t>Would they be qualified for hire?</a:t>
            </a:r>
          </a:p>
          <a:p>
            <a:pPr lvl="1"/>
            <a:r>
              <a:rPr lang="en-US" dirty="0"/>
              <a:t>Would you be comfortable with them treating your patients or loved ones independently?</a:t>
            </a:r>
          </a:p>
        </p:txBody>
      </p:sp>
    </p:spTree>
    <p:extLst>
      <p:ext uri="{BB962C8B-B14F-4D97-AF65-F5344CB8AC3E}">
        <p14:creationId xmlns:p14="http://schemas.microsoft.com/office/powerpoint/2010/main" val="1712276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Keys to Completion of Web CPI</a:t>
            </a:r>
          </a:p>
        </p:txBody>
      </p:sp>
      <p:sp>
        <p:nvSpPr>
          <p:cNvPr id="3" name="Content Placeholder 2"/>
          <p:cNvSpPr>
            <a:spLocks noGrp="1"/>
          </p:cNvSpPr>
          <p:nvPr>
            <p:ph idx="1"/>
          </p:nvPr>
        </p:nvSpPr>
        <p:spPr/>
        <p:txBody>
          <a:bodyPr/>
          <a:lstStyle/>
          <a:p>
            <a:r>
              <a:rPr lang="en-US" dirty="0"/>
              <a:t>Rate the student in all 11 categories with comments related to justification for rating</a:t>
            </a:r>
          </a:p>
          <a:p>
            <a:r>
              <a:rPr lang="en-US" dirty="0"/>
              <a:t>Completion of comments including areas of strength and areas needing improvement</a:t>
            </a:r>
          </a:p>
          <a:p>
            <a:r>
              <a:rPr lang="en-US" dirty="0"/>
              <a:t>Sign the evaluation</a:t>
            </a:r>
          </a:p>
          <a:p>
            <a:r>
              <a:rPr lang="en-US" dirty="0"/>
              <a:t>Read the students evaluation and sign off that you read the student’s self-evaluation</a:t>
            </a:r>
          </a:p>
        </p:txBody>
      </p:sp>
    </p:spTree>
    <p:extLst>
      <p:ext uri="{BB962C8B-B14F-4D97-AF65-F5344CB8AC3E}">
        <p14:creationId xmlns:p14="http://schemas.microsoft.com/office/powerpoint/2010/main" val="3589402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Conclusion</a:t>
            </a:r>
          </a:p>
        </p:txBody>
      </p:sp>
      <p:sp>
        <p:nvSpPr>
          <p:cNvPr id="3" name="Content Placeholder 2"/>
          <p:cNvSpPr>
            <a:spLocks noGrp="1"/>
          </p:cNvSpPr>
          <p:nvPr>
            <p:ph idx="1"/>
          </p:nvPr>
        </p:nvSpPr>
        <p:spPr>
          <a:xfrm>
            <a:off x="838200" y="1347537"/>
            <a:ext cx="10515600" cy="5227434"/>
          </a:xfrm>
        </p:spPr>
        <p:txBody>
          <a:bodyPr>
            <a:normAutofit fontScale="92500" lnSpcReduction="20000"/>
          </a:bodyPr>
          <a:lstStyle/>
          <a:p>
            <a:pPr marL="0" indent="0" algn="ctr">
              <a:buNone/>
            </a:pPr>
            <a:r>
              <a:rPr lang="en-US" b="1" dirty="0"/>
              <a:t>PTA 142 (Fall </a:t>
            </a:r>
            <a:r>
              <a:rPr lang="mr-IN" b="1" dirty="0"/>
              <a:t>–</a:t>
            </a:r>
            <a:r>
              <a:rPr lang="en-US" b="1" dirty="0"/>
              <a:t> Second Rotation)</a:t>
            </a:r>
          </a:p>
          <a:p>
            <a:pPr marL="0" indent="0" algn="ctr">
              <a:buNone/>
            </a:pPr>
            <a:endParaRPr lang="en-US" b="1" dirty="0"/>
          </a:p>
          <a:p>
            <a:pPr lvl="0"/>
            <a:r>
              <a:rPr lang="en-US" b="1" dirty="0"/>
              <a:t>No ‘significant concerns’ noted at the final evaluation.</a:t>
            </a:r>
          </a:p>
          <a:p>
            <a:pPr lvl="0"/>
            <a:endParaRPr lang="en-US" b="1" dirty="0"/>
          </a:p>
          <a:p>
            <a:pPr lvl="0"/>
            <a:r>
              <a:rPr lang="en-US" b="1" dirty="0"/>
              <a:t>Items 1-11 will be rated at </a:t>
            </a:r>
            <a:r>
              <a:rPr lang="en-US" b="1" u="sng" dirty="0"/>
              <a:t>Intermediate performance </a:t>
            </a:r>
            <a:r>
              <a:rPr lang="en-US" b="1" dirty="0"/>
              <a:t>or above on the rating scale at the final evaluation</a:t>
            </a:r>
          </a:p>
          <a:p>
            <a:pPr lvl="0"/>
            <a:endParaRPr lang="en-US" b="1" dirty="0"/>
          </a:p>
          <a:p>
            <a:pPr lvl="0"/>
            <a:r>
              <a:rPr lang="en-US" b="1" dirty="0"/>
              <a:t>Student should be managing at least 50% of the expected caseload of an entry-level clinician</a:t>
            </a:r>
          </a:p>
          <a:p>
            <a:pPr lvl="0"/>
            <a:endParaRPr lang="en-US" b="1" dirty="0"/>
          </a:p>
          <a:p>
            <a:r>
              <a:rPr lang="en-US" b="1" dirty="0"/>
              <a:t>No more than one documented safety issue during the clinical rotation</a:t>
            </a:r>
          </a:p>
          <a:p>
            <a:endParaRPr lang="en-US" b="1" dirty="0"/>
          </a:p>
          <a:p>
            <a:pPr lvl="0"/>
            <a:r>
              <a:rPr lang="en-US" b="1" dirty="0"/>
              <a:t>Comments made by the clinical instructor should support the score. Comments are required when an item is rated below passing or the significant concerns box is checked.</a:t>
            </a:r>
          </a:p>
          <a:p>
            <a:endParaRPr lang="en-US" dirty="0"/>
          </a:p>
          <a:p>
            <a:endParaRPr lang="en-US" dirty="0"/>
          </a:p>
        </p:txBody>
      </p:sp>
    </p:spTree>
    <p:extLst>
      <p:ext uri="{BB962C8B-B14F-4D97-AF65-F5344CB8AC3E}">
        <p14:creationId xmlns:p14="http://schemas.microsoft.com/office/powerpoint/2010/main" val="2489035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Conclusion</a:t>
            </a:r>
          </a:p>
        </p:txBody>
      </p:sp>
      <p:sp>
        <p:nvSpPr>
          <p:cNvPr id="3" name="Content Placeholder 2"/>
          <p:cNvSpPr>
            <a:spLocks noGrp="1"/>
          </p:cNvSpPr>
          <p:nvPr>
            <p:ph idx="1"/>
          </p:nvPr>
        </p:nvSpPr>
        <p:spPr>
          <a:xfrm>
            <a:off x="838200" y="1347536"/>
            <a:ext cx="10515600" cy="5101389"/>
          </a:xfrm>
        </p:spPr>
        <p:txBody>
          <a:bodyPr>
            <a:normAutofit lnSpcReduction="10000"/>
          </a:bodyPr>
          <a:lstStyle/>
          <a:p>
            <a:pPr marL="0" indent="0" algn="ctr">
              <a:buNone/>
            </a:pPr>
            <a:r>
              <a:rPr lang="en-US" b="1" dirty="0"/>
              <a:t>PTA 152 (Spring </a:t>
            </a:r>
            <a:r>
              <a:rPr lang="mr-IN" b="1" dirty="0"/>
              <a:t>–</a:t>
            </a:r>
            <a:r>
              <a:rPr lang="en-US" b="1" dirty="0"/>
              <a:t> Final Rotation)</a:t>
            </a:r>
          </a:p>
          <a:p>
            <a:pPr marL="0" indent="0" algn="ctr">
              <a:buNone/>
            </a:pPr>
            <a:endParaRPr lang="en-US" b="1" dirty="0"/>
          </a:p>
          <a:p>
            <a:pPr lvl="0"/>
            <a:r>
              <a:rPr lang="en-US" b="1" dirty="0"/>
              <a:t>No ‘significant concerns’ noted at the final evaluation</a:t>
            </a:r>
          </a:p>
          <a:p>
            <a:pPr lvl="0"/>
            <a:endParaRPr lang="en-US" dirty="0"/>
          </a:p>
          <a:p>
            <a:pPr lvl="0"/>
            <a:r>
              <a:rPr lang="en-US" b="1" dirty="0"/>
              <a:t>Items 1-11 will be rated at </a:t>
            </a:r>
            <a:r>
              <a:rPr lang="en-US" b="1" u="sng" dirty="0"/>
              <a:t>Entry-level performance</a:t>
            </a:r>
            <a:r>
              <a:rPr lang="en-US" b="1" dirty="0"/>
              <a:t> on the rating scale at the final evaluation</a:t>
            </a:r>
          </a:p>
          <a:p>
            <a:pPr lvl="0"/>
            <a:endParaRPr lang="en-US" b="1" dirty="0"/>
          </a:p>
          <a:p>
            <a:pPr lvl="0"/>
            <a:r>
              <a:rPr lang="en-US" b="1" dirty="0"/>
              <a:t>Student should be managing a full case load of an entry-level clinician</a:t>
            </a:r>
          </a:p>
          <a:p>
            <a:pPr lvl="0"/>
            <a:endParaRPr lang="en-US" b="1" dirty="0"/>
          </a:p>
          <a:p>
            <a:pPr lvl="0"/>
            <a:r>
              <a:rPr lang="en-US" b="1" dirty="0"/>
              <a:t>No more than one documented safety issue during the clinical rotation</a:t>
            </a:r>
          </a:p>
          <a:p>
            <a:pPr lvl="0"/>
            <a:endParaRPr lang="en-US" b="1" dirty="0"/>
          </a:p>
          <a:p>
            <a:pPr lvl="0"/>
            <a:r>
              <a:rPr lang="en-US" b="1" dirty="0"/>
              <a:t>Comments that support scoring (comments are required when the student is below entry level and/or significant concerns box is checked)</a:t>
            </a:r>
            <a:endParaRPr lang="en-US" dirty="0"/>
          </a:p>
          <a:p>
            <a:endParaRPr lang="en-US" dirty="0"/>
          </a:p>
          <a:p>
            <a:endParaRPr lang="en-US" dirty="0"/>
          </a:p>
        </p:txBody>
      </p:sp>
    </p:spTree>
    <p:extLst>
      <p:ext uri="{BB962C8B-B14F-4D97-AF65-F5344CB8AC3E}">
        <p14:creationId xmlns:p14="http://schemas.microsoft.com/office/powerpoint/2010/main" val="3760504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Training / reference</a:t>
            </a:r>
            <a:br>
              <a:rPr lang="en-US" dirty="0"/>
            </a:br>
            <a:endParaRPr lang="en-US" dirty="0"/>
          </a:p>
        </p:txBody>
      </p:sp>
      <p:sp>
        <p:nvSpPr>
          <p:cNvPr id="3" name="Content Placeholder 2"/>
          <p:cNvSpPr>
            <a:spLocks noGrp="1"/>
          </p:cNvSpPr>
          <p:nvPr>
            <p:ph idx="1"/>
          </p:nvPr>
        </p:nvSpPr>
        <p:spPr>
          <a:xfrm>
            <a:off x="646111" y="1604211"/>
            <a:ext cx="10920247" cy="4812631"/>
          </a:xfrm>
        </p:spPr>
        <p:txBody>
          <a:bodyPr>
            <a:normAutofit/>
          </a:bodyPr>
          <a:lstStyle/>
          <a:p>
            <a:r>
              <a:rPr lang="en-US" b="1" dirty="0"/>
              <a:t>APTA CI Training</a:t>
            </a:r>
          </a:p>
          <a:p>
            <a:pPr lvl="1"/>
            <a:r>
              <a:rPr lang="en-US" dirty="0">
                <a:hlinkClick r:id="rId2"/>
              </a:rPr>
              <a:t>CI/SCCE Training</a:t>
            </a:r>
            <a:endParaRPr lang="en-US" dirty="0"/>
          </a:p>
          <a:p>
            <a:r>
              <a:rPr lang="en-US" b="1" dirty="0"/>
              <a:t>CPI Web Login</a:t>
            </a:r>
          </a:p>
          <a:p>
            <a:pPr lvl="1"/>
            <a:r>
              <a:rPr lang="en-US" dirty="0">
                <a:hlinkClick r:id="rId3"/>
              </a:rPr>
              <a:t>CPI Login</a:t>
            </a:r>
            <a:endParaRPr lang="en-US" dirty="0"/>
          </a:p>
          <a:p>
            <a:pPr lvl="1"/>
            <a:endParaRPr lang="en-US" dirty="0"/>
          </a:p>
          <a:p>
            <a:r>
              <a:rPr lang="en-US" b="1" dirty="0"/>
              <a:t>Sac City PTA Program Clinical Education</a:t>
            </a:r>
          </a:p>
          <a:p>
            <a:pPr lvl="1"/>
            <a:r>
              <a:rPr lang="en-US" dirty="0">
                <a:hlinkClick r:id="rId4"/>
              </a:rPr>
              <a:t>https://scc.losrios.edu/academics/physical-therapist-assistant-program-details/clinical-education</a:t>
            </a:r>
            <a:r>
              <a:rPr lang="en-US" dirty="0"/>
              <a:t> </a:t>
            </a:r>
          </a:p>
        </p:txBody>
      </p:sp>
    </p:spTree>
    <p:extLst>
      <p:ext uri="{BB962C8B-B14F-4D97-AF65-F5344CB8AC3E}">
        <p14:creationId xmlns:p14="http://schemas.microsoft.com/office/powerpoint/2010/main" val="213143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Criteria </a:t>
            </a:r>
          </a:p>
        </p:txBody>
      </p:sp>
      <p:sp>
        <p:nvSpPr>
          <p:cNvPr id="3" name="Content Placeholder 2"/>
          <p:cNvSpPr>
            <a:spLocks noGrp="1"/>
          </p:cNvSpPr>
          <p:nvPr>
            <p:ph idx="1"/>
          </p:nvPr>
        </p:nvSpPr>
        <p:spPr>
          <a:xfrm>
            <a:off x="799070" y="1326292"/>
            <a:ext cx="9250783" cy="4922107"/>
          </a:xfrm>
        </p:spPr>
        <p:txBody>
          <a:bodyPr numCol="2">
            <a:normAutofit/>
          </a:bodyPr>
          <a:lstStyle/>
          <a:p>
            <a:r>
              <a:rPr lang="en-US" b="1" u="sng" dirty="0"/>
              <a:t>Professionalism: Ethical Practice</a:t>
            </a:r>
          </a:p>
          <a:p>
            <a:r>
              <a:rPr lang="en-US" b="1" u="sng" dirty="0"/>
              <a:t>Professionalism: Legal Practice</a:t>
            </a:r>
          </a:p>
          <a:p>
            <a:r>
              <a:rPr lang="en-US" b="1" u="sng" dirty="0"/>
              <a:t>Professionalism: Professional Growth</a:t>
            </a:r>
          </a:p>
          <a:p>
            <a:endParaRPr lang="en-US" b="1" u="sng" dirty="0"/>
          </a:p>
          <a:p>
            <a:r>
              <a:rPr lang="en-US" b="1" dirty="0"/>
              <a:t>Interpersonal: Communication</a:t>
            </a:r>
          </a:p>
          <a:p>
            <a:r>
              <a:rPr lang="en-US" b="1" dirty="0"/>
              <a:t>Interpersonal: Inclusivity</a:t>
            </a:r>
            <a:endParaRPr lang="en-US" dirty="0"/>
          </a:p>
          <a:p>
            <a:r>
              <a:rPr lang="en-US" b="1" dirty="0"/>
              <a:t>Technical/Procedural: Clinical Reasoning</a:t>
            </a:r>
          </a:p>
          <a:p>
            <a:r>
              <a:rPr lang="en-US" b="1" dirty="0"/>
              <a:t>Technical/Procedural: Interventions: Therapeutic Exercise and Techniques</a:t>
            </a:r>
          </a:p>
          <a:p>
            <a:r>
              <a:rPr lang="en-US" b="1" dirty="0"/>
              <a:t>Technical/Procedural: Interventions: Mechanical and Electrotherapeutic Modalities</a:t>
            </a:r>
          </a:p>
          <a:p>
            <a:r>
              <a:rPr lang="en-US" b="1" dirty="0"/>
              <a:t>Technical/Procedural: Interventions: Functional Training and Application of Devices and Equipment</a:t>
            </a:r>
          </a:p>
          <a:p>
            <a:r>
              <a:rPr lang="en-US" b="1" dirty="0"/>
              <a:t>Business: Documentation</a:t>
            </a:r>
          </a:p>
          <a:p>
            <a:r>
              <a:rPr lang="en-US" b="1" dirty="0"/>
              <a:t>Business: Resource Management</a:t>
            </a:r>
          </a:p>
        </p:txBody>
      </p:sp>
    </p:spTree>
    <p:extLst>
      <p:ext uri="{BB962C8B-B14F-4D97-AF65-F5344CB8AC3E}">
        <p14:creationId xmlns:p14="http://schemas.microsoft.com/office/powerpoint/2010/main" val="948475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755F2-8D5A-4FE0-BA85-81FD948E58F2}"/>
              </a:ext>
            </a:extLst>
          </p:cNvPr>
          <p:cNvSpPr>
            <a:spLocks noGrp="1"/>
          </p:cNvSpPr>
          <p:nvPr>
            <p:ph type="title"/>
          </p:nvPr>
        </p:nvSpPr>
        <p:spPr>
          <a:xfrm>
            <a:off x="646111" y="452718"/>
            <a:ext cx="9501066" cy="2130684"/>
          </a:xfrm>
        </p:spPr>
        <p:txBody>
          <a:bodyPr/>
          <a:lstStyle/>
          <a:p>
            <a:r>
              <a:rPr lang="en-US" dirty="0"/>
              <a:t>If you have questions or need any assistance, don’t hesitate to contact the DCE</a:t>
            </a:r>
          </a:p>
        </p:txBody>
      </p:sp>
      <p:sp>
        <p:nvSpPr>
          <p:cNvPr id="3" name="Content Placeholder 2">
            <a:extLst>
              <a:ext uri="{FF2B5EF4-FFF2-40B4-BE49-F238E27FC236}">
                <a16:creationId xmlns:a16="http://schemas.microsoft.com/office/drawing/2014/main" id="{8BBB8C2F-EA29-4BD9-A3EF-8A9F1AFF1D90}"/>
              </a:ext>
            </a:extLst>
          </p:cNvPr>
          <p:cNvSpPr>
            <a:spLocks noGrp="1"/>
          </p:cNvSpPr>
          <p:nvPr>
            <p:ph idx="1"/>
          </p:nvPr>
        </p:nvSpPr>
        <p:spPr>
          <a:xfrm>
            <a:off x="1103312" y="3000652"/>
            <a:ext cx="8947522" cy="3247747"/>
          </a:xfrm>
        </p:spPr>
        <p:txBody>
          <a:bodyPr/>
          <a:lstStyle/>
          <a:p>
            <a:pPr marL="0" indent="0">
              <a:buNone/>
            </a:pPr>
            <a:r>
              <a:rPr lang="en-US" dirty="0"/>
              <a:t>Millie Burns, PTA, DCE</a:t>
            </a:r>
          </a:p>
          <a:p>
            <a:pPr marL="0" indent="0">
              <a:buNone/>
            </a:pPr>
            <a:r>
              <a:rPr lang="en-US" dirty="0"/>
              <a:t>Sacramento City College PTA Program</a:t>
            </a:r>
          </a:p>
          <a:p>
            <a:pPr marL="0" indent="0">
              <a:buNone/>
            </a:pPr>
            <a:r>
              <a:rPr lang="en-US" dirty="0">
                <a:hlinkClick r:id="rId2"/>
              </a:rPr>
              <a:t>burnsm@scc.losrios.edu</a:t>
            </a:r>
            <a:endParaRPr lang="en-US" dirty="0"/>
          </a:p>
          <a:p>
            <a:pPr marL="0" indent="0">
              <a:buNone/>
            </a:pPr>
            <a:r>
              <a:rPr lang="en-US" dirty="0"/>
              <a:t>(916) 558-2298</a:t>
            </a:r>
          </a:p>
        </p:txBody>
      </p:sp>
    </p:spTree>
    <p:extLst>
      <p:ext uri="{BB962C8B-B14F-4D97-AF65-F5344CB8AC3E}">
        <p14:creationId xmlns:p14="http://schemas.microsoft.com/office/powerpoint/2010/main" val="3826246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Flags</a:t>
            </a:r>
          </a:p>
        </p:txBody>
      </p:sp>
      <p:sp>
        <p:nvSpPr>
          <p:cNvPr id="3" name="Content Placeholder 2"/>
          <p:cNvSpPr>
            <a:spLocks noGrp="1"/>
          </p:cNvSpPr>
          <p:nvPr>
            <p:ph idx="1"/>
          </p:nvPr>
        </p:nvSpPr>
        <p:spPr>
          <a:xfrm>
            <a:off x="396240" y="1249680"/>
            <a:ext cx="11460480" cy="3824828"/>
          </a:xfrm>
        </p:spPr>
        <p:txBody>
          <a:bodyPr>
            <a:normAutofit fontScale="85000" lnSpcReduction="20000"/>
          </a:bodyPr>
          <a:lstStyle/>
          <a:p>
            <a:r>
              <a:rPr lang="en-US" dirty="0"/>
              <a:t>Performance criteria considered foundational elements for clinical work.  </a:t>
            </a:r>
          </a:p>
          <a:p>
            <a:endParaRPr lang="en-US" dirty="0"/>
          </a:p>
          <a:p>
            <a:r>
              <a:rPr lang="en-US" dirty="0"/>
              <a:t>Rated based on level of education</a:t>
            </a:r>
          </a:p>
          <a:p>
            <a:endParaRPr lang="en-US" dirty="0"/>
          </a:p>
          <a:p>
            <a:r>
              <a:rPr lang="en-US" dirty="0"/>
              <a:t>These are critical areas for all students, regardless of setting and typically need to be addressed with an appropriate education / action plan if there is a deficit.</a:t>
            </a:r>
          </a:p>
          <a:p>
            <a:endParaRPr lang="en-US" dirty="0"/>
          </a:p>
          <a:p>
            <a:r>
              <a:rPr lang="en-US" dirty="0"/>
              <a:t>If area is not up to expected level given students education level, these issues are of concern and need to be addressed.  </a:t>
            </a:r>
          </a:p>
          <a:p>
            <a:endParaRPr lang="en-US" dirty="0"/>
          </a:p>
          <a:p>
            <a:r>
              <a:rPr lang="en-US" dirty="0"/>
              <a:t>Document Performance Concerns, Unsafe Events, and/or Incidents to be recorded in the box and check the Send Email to DCE box</a:t>
            </a:r>
          </a:p>
          <a:p>
            <a:endParaRPr lang="en-US" dirty="0"/>
          </a:p>
          <a:p>
            <a:pPr lvl="2"/>
            <a:endParaRPr lang="en-US" dirty="0"/>
          </a:p>
        </p:txBody>
      </p:sp>
      <p:pic>
        <p:nvPicPr>
          <p:cNvPr id="5" name="Picture 4">
            <a:extLst>
              <a:ext uri="{FF2B5EF4-FFF2-40B4-BE49-F238E27FC236}">
                <a16:creationId xmlns:a16="http://schemas.microsoft.com/office/drawing/2014/main" id="{FC8AD1B3-22B1-4D92-B194-F53566E5707A}"/>
              </a:ext>
            </a:extLst>
          </p:cNvPr>
          <p:cNvPicPr>
            <a:picLocks noChangeAspect="1"/>
          </p:cNvPicPr>
          <p:nvPr/>
        </p:nvPicPr>
        <p:blipFill>
          <a:blip r:embed="rId2"/>
          <a:stretch>
            <a:fillRect/>
          </a:stretch>
        </p:blipFill>
        <p:spPr>
          <a:xfrm>
            <a:off x="2726725" y="4986619"/>
            <a:ext cx="5659394" cy="1769701"/>
          </a:xfrm>
          <a:prstGeom prst="rect">
            <a:avLst/>
          </a:prstGeom>
        </p:spPr>
      </p:pic>
    </p:spTree>
    <p:extLst>
      <p:ext uri="{BB962C8B-B14F-4D97-AF65-F5344CB8AC3E}">
        <p14:creationId xmlns:p14="http://schemas.microsoft.com/office/powerpoint/2010/main" val="129464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 Flags</a:t>
            </a:r>
          </a:p>
        </p:txBody>
      </p:sp>
      <p:sp>
        <p:nvSpPr>
          <p:cNvPr id="3" name="Content Placeholder 2"/>
          <p:cNvSpPr>
            <a:spLocks noGrp="1"/>
          </p:cNvSpPr>
          <p:nvPr>
            <p:ph idx="1"/>
          </p:nvPr>
        </p:nvSpPr>
        <p:spPr/>
        <p:txBody>
          <a:bodyPr>
            <a:normAutofit/>
          </a:bodyPr>
          <a:lstStyle/>
          <a:p>
            <a:r>
              <a:rPr lang="en-US" dirty="0"/>
              <a:t>Red flags will require action to address:  DCE will meet with CI/SCCE to discuss correction plan for student.</a:t>
            </a:r>
          </a:p>
          <a:p>
            <a:endParaRPr lang="en-US" dirty="0"/>
          </a:p>
          <a:p>
            <a:r>
              <a:rPr lang="en-US" dirty="0"/>
              <a:t>Actions may include</a:t>
            </a:r>
          </a:p>
          <a:p>
            <a:pPr lvl="1"/>
            <a:r>
              <a:rPr lang="en-US" dirty="0"/>
              <a:t>Remediation </a:t>
            </a:r>
          </a:p>
          <a:p>
            <a:pPr lvl="1"/>
            <a:r>
              <a:rPr lang="en-US" dirty="0"/>
              <a:t>Extension of clinical education experience</a:t>
            </a:r>
          </a:p>
          <a:p>
            <a:pPr lvl="1"/>
            <a:r>
              <a:rPr lang="en-US" dirty="0"/>
              <a:t>Development of learning plan</a:t>
            </a:r>
          </a:p>
          <a:p>
            <a:pPr lvl="1"/>
            <a:r>
              <a:rPr lang="en-US" dirty="0"/>
              <a:t>Possible failing grade, which is assessed / assigned by the school</a:t>
            </a:r>
          </a:p>
          <a:p>
            <a:pPr lvl="1"/>
            <a:r>
              <a:rPr lang="en-US" dirty="0"/>
              <a:t>Repeating of clinical rotation </a:t>
            </a:r>
          </a:p>
          <a:p>
            <a:pPr lvl="1"/>
            <a:r>
              <a:rPr lang="en-US" dirty="0"/>
              <a:t>Dismissal from program</a:t>
            </a:r>
          </a:p>
          <a:p>
            <a:endParaRPr lang="en-US" dirty="0"/>
          </a:p>
        </p:txBody>
      </p:sp>
    </p:spTree>
    <p:extLst>
      <p:ext uri="{BB962C8B-B14F-4D97-AF65-F5344CB8AC3E}">
        <p14:creationId xmlns:p14="http://schemas.microsoft.com/office/powerpoint/2010/main" val="131336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Criteria Format</a:t>
            </a:r>
          </a:p>
        </p:txBody>
      </p:sp>
      <p:sp>
        <p:nvSpPr>
          <p:cNvPr id="3" name="Content Placeholder 2"/>
          <p:cNvSpPr>
            <a:spLocks noGrp="1"/>
          </p:cNvSpPr>
          <p:nvPr>
            <p:ph idx="1"/>
          </p:nvPr>
        </p:nvSpPr>
        <p:spPr/>
        <p:txBody>
          <a:bodyPr>
            <a:normAutofit lnSpcReduction="10000"/>
          </a:bodyPr>
          <a:lstStyle/>
          <a:p>
            <a:r>
              <a:rPr lang="en-US" dirty="0"/>
              <a:t>Each section has “Sample Behaviors” which gives examples of the types of skills / behaviors related to each criteria</a:t>
            </a:r>
          </a:p>
          <a:p>
            <a:endParaRPr lang="en-US" dirty="0"/>
          </a:p>
          <a:p>
            <a:r>
              <a:rPr lang="en-US" dirty="0"/>
              <a:t>These examples are guides but are not exclusive and list is not exhaustive.</a:t>
            </a:r>
          </a:p>
          <a:p>
            <a:endParaRPr lang="en-US" dirty="0"/>
          </a:p>
          <a:p>
            <a:r>
              <a:rPr lang="en-US" dirty="0"/>
              <a:t>Clinical instructors should rate students on observed clinical performance</a:t>
            </a:r>
          </a:p>
          <a:p>
            <a:endParaRPr lang="en-US" dirty="0"/>
          </a:p>
          <a:p>
            <a:r>
              <a:rPr lang="en-US" dirty="0"/>
              <a:t>Each criteria should be rated based on performance, unless the setting does not perform the specific criteria (i.e. Modalities)</a:t>
            </a:r>
          </a:p>
        </p:txBody>
      </p:sp>
    </p:spTree>
    <p:extLst>
      <p:ext uri="{BB962C8B-B14F-4D97-AF65-F5344CB8AC3E}">
        <p14:creationId xmlns:p14="http://schemas.microsoft.com/office/powerpoint/2010/main" val="43262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Keys to rating</a:t>
            </a:r>
          </a:p>
        </p:txBody>
      </p:sp>
      <p:sp>
        <p:nvSpPr>
          <p:cNvPr id="3" name="Content Placeholder 2"/>
          <p:cNvSpPr>
            <a:spLocks noGrp="1"/>
          </p:cNvSpPr>
          <p:nvPr>
            <p:ph idx="1"/>
          </p:nvPr>
        </p:nvSpPr>
        <p:spPr>
          <a:xfrm>
            <a:off x="401053" y="1331495"/>
            <a:ext cx="11293642" cy="5245768"/>
          </a:xfrm>
        </p:spPr>
        <p:txBody>
          <a:bodyPr>
            <a:normAutofit/>
          </a:bodyPr>
          <a:lstStyle/>
          <a:p>
            <a:r>
              <a:rPr lang="en-US" dirty="0"/>
              <a:t>5 Keys to rating</a:t>
            </a:r>
          </a:p>
          <a:p>
            <a:pPr lvl="1"/>
            <a:r>
              <a:rPr lang="en-US" dirty="0"/>
              <a:t>The student’s level of supervision and caseload and where they fall on the rating scale</a:t>
            </a:r>
          </a:p>
          <a:p>
            <a:pPr lvl="1"/>
            <a:r>
              <a:rPr lang="en-US" dirty="0"/>
              <a:t>The majority of behaviors that best represent the student’s performance on the rating scale</a:t>
            </a:r>
          </a:p>
          <a:p>
            <a:pPr lvl="1"/>
            <a:r>
              <a:rPr lang="en-US" dirty="0"/>
              <a:t>If the student’s clinical performance spans multiple performance levels, consider where there is a preponderance of evidence and make your rating at that level</a:t>
            </a:r>
          </a:p>
          <a:p>
            <a:r>
              <a:rPr lang="en-US" dirty="0"/>
              <a:t>Examples</a:t>
            </a:r>
          </a:p>
          <a:p>
            <a:pPr lvl="1"/>
            <a:r>
              <a:rPr lang="en-US" dirty="0"/>
              <a:t>Student is able to perform proper patient education without assistance 75% of the time with non-complex patients and 50% of the time with complex patients.</a:t>
            </a:r>
          </a:p>
          <a:p>
            <a:pPr lvl="1"/>
            <a:r>
              <a:rPr lang="en-US" dirty="0"/>
              <a:t>Student is independent in performing patient wheelchair to bed transfers safely 100% of the time with both complex and non-complex patients.</a:t>
            </a:r>
          </a:p>
          <a:p>
            <a:pPr lvl="1"/>
            <a:r>
              <a:rPr lang="en-US" dirty="0"/>
              <a:t>Student is able to complete all tasks for intervention within allotted patient time, including intervention and documentation while maintaining 50% of entry level caseload.</a:t>
            </a:r>
          </a:p>
          <a:p>
            <a:endParaRPr lang="en-US" dirty="0"/>
          </a:p>
        </p:txBody>
      </p:sp>
    </p:spTree>
    <p:extLst>
      <p:ext uri="{BB962C8B-B14F-4D97-AF65-F5344CB8AC3E}">
        <p14:creationId xmlns:p14="http://schemas.microsoft.com/office/powerpoint/2010/main" val="298033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Keys For Comments</a:t>
            </a:r>
          </a:p>
        </p:txBody>
      </p:sp>
      <p:sp>
        <p:nvSpPr>
          <p:cNvPr id="3" name="Content Placeholder 2"/>
          <p:cNvSpPr>
            <a:spLocks noGrp="1"/>
          </p:cNvSpPr>
          <p:nvPr>
            <p:ph idx="1"/>
          </p:nvPr>
        </p:nvSpPr>
        <p:spPr/>
        <p:txBody>
          <a:bodyPr/>
          <a:lstStyle/>
          <a:p>
            <a:r>
              <a:rPr lang="en-US" dirty="0"/>
              <a:t>Be specific with comments.  If the student is doing something either well or needs improvement, please be as detailed as possible.  There are comment boxes for both areas under each Rating Anchor</a:t>
            </a:r>
          </a:p>
          <a:p>
            <a:endParaRPr lang="en-US" dirty="0"/>
          </a:p>
          <a:p>
            <a:r>
              <a:rPr lang="en-US" dirty="0"/>
              <a:t>Remember HIPAA rules regarding patient information when writing feedback</a:t>
            </a:r>
          </a:p>
          <a:p>
            <a:endParaRPr lang="en-US" dirty="0"/>
          </a:p>
          <a:p>
            <a:r>
              <a:rPr lang="en-US" dirty="0"/>
              <a:t>If there are issues to address, reach out to the DCE if you have not already, use the Remediation/Performance Optimization Plan box under the anchor to document the plan.</a:t>
            </a:r>
          </a:p>
        </p:txBody>
      </p:sp>
    </p:spTree>
    <p:extLst>
      <p:ext uri="{BB962C8B-B14F-4D97-AF65-F5344CB8AC3E}">
        <p14:creationId xmlns:p14="http://schemas.microsoft.com/office/powerpoint/2010/main" val="641779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CPI Rating</a:t>
            </a:r>
          </a:p>
        </p:txBody>
      </p:sp>
      <p:sp>
        <p:nvSpPr>
          <p:cNvPr id="3" name="Content Placeholder 2"/>
          <p:cNvSpPr>
            <a:spLocks noGrp="1"/>
          </p:cNvSpPr>
          <p:nvPr>
            <p:ph idx="1"/>
          </p:nvPr>
        </p:nvSpPr>
        <p:spPr>
          <a:xfrm>
            <a:off x="1104293" y="1715166"/>
            <a:ext cx="8946541" cy="4195481"/>
          </a:xfrm>
        </p:spPr>
        <p:txBody>
          <a:bodyPr/>
          <a:lstStyle/>
          <a:p>
            <a:r>
              <a:rPr lang="en-US" dirty="0"/>
              <a:t>It is a rating scale (slide) ranging from Beginner to Beyond Entry Level Performance</a:t>
            </a:r>
          </a:p>
          <a:p>
            <a:endParaRPr lang="en-US" dirty="0"/>
          </a:p>
        </p:txBody>
      </p:sp>
      <p:pic>
        <p:nvPicPr>
          <p:cNvPr id="6" name="Picture 5">
            <a:extLst>
              <a:ext uri="{FF2B5EF4-FFF2-40B4-BE49-F238E27FC236}">
                <a16:creationId xmlns:a16="http://schemas.microsoft.com/office/drawing/2014/main" id="{C4B123AA-9302-4C7D-8799-FCDB909BBAE8}"/>
              </a:ext>
            </a:extLst>
          </p:cNvPr>
          <p:cNvPicPr>
            <a:picLocks noChangeAspect="1"/>
          </p:cNvPicPr>
          <p:nvPr/>
        </p:nvPicPr>
        <p:blipFill>
          <a:blip r:embed="rId2"/>
          <a:stretch>
            <a:fillRect/>
          </a:stretch>
        </p:blipFill>
        <p:spPr>
          <a:xfrm>
            <a:off x="0" y="2708188"/>
            <a:ext cx="12192000" cy="3558746"/>
          </a:xfrm>
          <a:prstGeom prst="rect">
            <a:avLst/>
          </a:prstGeom>
        </p:spPr>
      </p:pic>
    </p:spTree>
    <p:extLst>
      <p:ext uri="{BB962C8B-B14F-4D97-AF65-F5344CB8AC3E}">
        <p14:creationId xmlns:p14="http://schemas.microsoft.com/office/powerpoint/2010/main" val="129166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Expected Levels </a:t>
            </a:r>
            <a:r>
              <a:rPr lang="mr-IN" dirty="0"/>
              <a:t>–</a:t>
            </a:r>
            <a:r>
              <a:rPr lang="en-US" dirty="0"/>
              <a:t> Beginner</a:t>
            </a:r>
          </a:p>
        </p:txBody>
      </p:sp>
      <p:sp>
        <p:nvSpPr>
          <p:cNvPr id="3" name="Content Placeholder 2"/>
          <p:cNvSpPr>
            <a:spLocks noGrp="1"/>
          </p:cNvSpPr>
          <p:nvPr>
            <p:ph idx="1"/>
          </p:nvPr>
        </p:nvSpPr>
        <p:spPr/>
        <p:txBody>
          <a:bodyPr/>
          <a:lstStyle/>
          <a:p>
            <a:pPr lvl="1"/>
            <a:r>
              <a:rPr lang="en-US" dirty="0"/>
              <a:t>Student requires direct supervision 100% of the time with constant monitoring and feedback with even simple tasks</a:t>
            </a:r>
          </a:p>
          <a:p>
            <a:pPr lvl="1"/>
            <a:endParaRPr lang="en-US" dirty="0"/>
          </a:p>
          <a:p>
            <a:pPr lvl="1"/>
            <a:r>
              <a:rPr lang="en-US" dirty="0"/>
              <a:t>Performance of essential skills is inconsistent and student is ineffective at clinical decision making.</a:t>
            </a:r>
          </a:p>
          <a:p>
            <a:pPr lvl="1"/>
            <a:endParaRPr lang="en-US" dirty="0"/>
          </a:p>
          <a:p>
            <a:pPr lvl="1"/>
            <a:r>
              <a:rPr lang="en-US" dirty="0"/>
              <a:t>Student cannot carry the caseload of entry level PTA</a:t>
            </a:r>
          </a:p>
          <a:p>
            <a:pPr lvl="1"/>
            <a:endParaRPr lang="en-US" dirty="0"/>
          </a:p>
          <a:p>
            <a:pPr lvl="1"/>
            <a:r>
              <a:rPr lang="en-US" dirty="0"/>
              <a:t>This is typically the starting point for students at first clinical rotation</a:t>
            </a:r>
          </a:p>
        </p:txBody>
      </p:sp>
    </p:spTree>
    <p:extLst>
      <p:ext uri="{BB962C8B-B14F-4D97-AF65-F5344CB8AC3E}">
        <p14:creationId xmlns:p14="http://schemas.microsoft.com/office/powerpoint/2010/main" val="1615959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367</TotalTime>
  <Words>1437</Words>
  <Application>Microsoft Office PowerPoint</Application>
  <PresentationFormat>Widescreen</PresentationFormat>
  <Paragraphs>161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Mangal</vt:lpstr>
      <vt:lpstr>Wingdings 3</vt:lpstr>
      <vt:lpstr>Ion</vt:lpstr>
      <vt:lpstr>CPI Web  Instructions for Student Rating -  Quick reference</vt:lpstr>
      <vt:lpstr>Performance Criteria </vt:lpstr>
      <vt:lpstr>Red Flags</vt:lpstr>
      <vt:lpstr>Red Flags</vt:lpstr>
      <vt:lpstr>Performance Criteria Format</vt:lpstr>
      <vt:lpstr>Keys to rating</vt:lpstr>
      <vt:lpstr>Keys For Comments</vt:lpstr>
      <vt:lpstr>Web CPI Rating</vt:lpstr>
      <vt:lpstr>Expected Levels – Beginner</vt:lpstr>
      <vt:lpstr>Expected Levels – Advanced Beginner</vt:lpstr>
      <vt:lpstr>Expected Levels – Intermediate</vt:lpstr>
      <vt:lpstr>Expected Levels – Advanced Intermediate</vt:lpstr>
      <vt:lpstr>Expected Levels – Entry Level</vt:lpstr>
      <vt:lpstr>Special Note</vt:lpstr>
      <vt:lpstr>Items To Think About</vt:lpstr>
      <vt:lpstr>Keys to Completion of Web CPI</vt:lpstr>
      <vt:lpstr>Expected levels at Conclusion</vt:lpstr>
      <vt:lpstr>Expected levels at Conclusion</vt:lpstr>
      <vt:lpstr>Additional Training / reference </vt:lpstr>
      <vt:lpstr>If you have questions or need any assistance, don’t hesitate to contact the DCE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CPI Web Instructions for Student Ratings</dc:title>
  <dc:subject/>
  <dc:creator>Burns, Millie</dc:creator>
  <cp:keywords/>
  <dc:description/>
  <cp:lastModifiedBy>Burns, Mildred</cp:lastModifiedBy>
  <cp:revision>30</cp:revision>
  <dcterms:created xsi:type="dcterms:W3CDTF">2017-04-06T18:51:16Z</dcterms:created>
  <dcterms:modified xsi:type="dcterms:W3CDTF">2023-08-29T01:00:45Z</dcterms:modified>
  <cp:category/>
</cp:coreProperties>
</file>